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 SemiBold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Montserrat Black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Black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Black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3ca21993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3ca21993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3ca219935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3ca219935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3ca219935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3ca219935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3ca219935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3ca219935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45265a5b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45265a5b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592f27d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592f27d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3ca21993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3ca21993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3ca2199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3ca2199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45265a5b5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45265a5b5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3ca219935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3ca219935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5265a5b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5265a5b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3cc76abc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3cc76abc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3ca219935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3ca219935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3cc76abc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3cc76abc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3ca2199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3ca2199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3ca219935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3ca219935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3ca21993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3ca21993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45265a5b5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45265a5b5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45265a5b5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45265a5b5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58fd85a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58fd85a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58fd85a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58fd85a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58fd85a0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58fd85a0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3ca21993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3ca21993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3ca21993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3ca21993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4205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Bastien, César, Maxime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600"/>
            <a:ext cx="9144003" cy="51798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477900" y="653825"/>
            <a:ext cx="8188200" cy="10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Black"/>
                <a:ea typeface="Montserrat Black"/>
                <a:cs typeface="Montserrat Black"/>
                <a:sym typeface="Montserrat Black"/>
              </a:rPr>
              <a:t>XTREM RAYTRACER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1430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Bastien, César, Maxime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5767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285733"/>
            <a:ext cx="4572000" cy="457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/>
          <p:nvPr/>
        </p:nvCxnSpPr>
        <p:spPr>
          <a:xfrm flipH="1">
            <a:off x="4551850" y="29125"/>
            <a:ext cx="33600" cy="5166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Identification des pixels abberants en utilisant un test statistique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Suppression et reconstruction avec un kernel gaussien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18480" t="0"/>
          <a:stretch/>
        </p:blipFill>
        <p:spPr>
          <a:xfrm>
            <a:off x="5497600" y="1855788"/>
            <a:ext cx="142875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450" y="1851013"/>
            <a:ext cx="142875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Chargement de scènes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4038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Format JSON lu avec une librairie externe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Allocation au chargement, puis uniquement utilisation de références dans le raytracer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99038"/>
            <a:ext cx="3890676" cy="33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Lumières globales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3769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3 types: lumière point, lumière ambiante isotrope, lumière infinie </a:t>
            </a:r>
            <a:r>
              <a:rPr lang="fr"/>
              <a:t>monodirectionnelle</a:t>
            </a:r>
            <a:r>
              <a:rPr lang="fr"/>
              <a:t> 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15404" r="9232" t="0"/>
          <a:stretch/>
        </p:blipFill>
        <p:spPr>
          <a:xfrm>
            <a:off x="4224149" y="1152475"/>
            <a:ext cx="457738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Structure du code : </a:t>
            </a:r>
            <a:r>
              <a:rPr b="1" i="1" lang="fr" sz="2500"/>
              <a:t>Objets</a:t>
            </a:r>
            <a:endParaRPr b="1" i="1" sz="2500"/>
          </a:p>
        </p:txBody>
      </p:sp>
      <p:sp>
        <p:nvSpPr>
          <p:cNvPr id="158" name="Google Shape;158;p26"/>
          <p:cNvSpPr txBox="1"/>
          <p:nvPr/>
        </p:nvSpPr>
        <p:spPr>
          <a:xfrm>
            <a:off x="1851200" y="1355900"/>
            <a:ext cx="1221300" cy="446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Hittable</a:t>
            </a:r>
            <a:endParaRPr sz="17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9" name="Google Shape;159;p26"/>
          <p:cNvCxnSpPr>
            <a:stCxn id="158" idx="2"/>
            <a:endCxn id="160" idx="0"/>
          </p:cNvCxnSpPr>
          <p:nvPr/>
        </p:nvCxnSpPr>
        <p:spPr>
          <a:xfrm flipH="1">
            <a:off x="2455850" y="1802300"/>
            <a:ext cx="6000" cy="603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6"/>
          <p:cNvSpPr txBox="1"/>
          <p:nvPr/>
        </p:nvSpPr>
        <p:spPr>
          <a:xfrm>
            <a:off x="1609622" y="2405482"/>
            <a:ext cx="1692600" cy="1369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u="sng"/>
              <a:t>Objet :</a:t>
            </a:r>
            <a:endParaRPr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/>
              <a:t>Sphère, Cylindre, Triangle, Parallélogramme, Obj.</a:t>
            </a:r>
            <a:endParaRPr i="1" sz="1500"/>
          </a:p>
        </p:txBody>
      </p:sp>
      <p:sp>
        <p:nvSpPr>
          <p:cNvPr id="161" name="Google Shape;161;p26"/>
          <p:cNvSpPr txBox="1"/>
          <p:nvPr/>
        </p:nvSpPr>
        <p:spPr>
          <a:xfrm>
            <a:off x="3302225" y="4039225"/>
            <a:ext cx="18480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Consolas"/>
                <a:ea typeface="Consolas"/>
                <a:cs typeface="Consolas"/>
                <a:sym typeface="Consolas"/>
              </a:rPr>
              <a:t>Hittable::hit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80425" y="3983200"/>
            <a:ext cx="9768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Attributs </a:t>
            </a:r>
            <a:endParaRPr sz="1700"/>
          </a:p>
        </p:txBody>
      </p:sp>
      <p:cxnSp>
        <p:nvCxnSpPr>
          <p:cNvPr id="163" name="Google Shape;163;p26"/>
          <p:cNvCxnSpPr>
            <a:stCxn id="160" idx="3"/>
            <a:endCxn id="161" idx="0"/>
          </p:cNvCxnSpPr>
          <p:nvPr/>
        </p:nvCxnSpPr>
        <p:spPr>
          <a:xfrm>
            <a:off x="3302222" y="3090382"/>
            <a:ext cx="924000" cy="9489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6"/>
          <p:cNvCxnSpPr>
            <a:stCxn id="160" idx="1"/>
            <a:endCxn id="162" idx="0"/>
          </p:cNvCxnSpPr>
          <p:nvPr/>
        </p:nvCxnSpPr>
        <p:spPr>
          <a:xfrm flipH="1">
            <a:off x="968822" y="3090382"/>
            <a:ext cx="640800" cy="892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6"/>
          <p:cNvSpPr txBox="1"/>
          <p:nvPr/>
        </p:nvSpPr>
        <p:spPr>
          <a:xfrm>
            <a:off x="4464400" y="1625300"/>
            <a:ext cx="4291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fr" sz="1800">
                <a:solidFill>
                  <a:schemeClr val="dk2"/>
                </a:solidFill>
              </a:rPr>
              <a:t>Classe abstraite </a:t>
            </a:r>
            <a:r>
              <a:rPr lang="fr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Hittable</a:t>
            </a:r>
            <a:r>
              <a:rPr lang="fr" sz="1800">
                <a:solidFill>
                  <a:srgbClr val="CC0000"/>
                </a:solidFill>
              </a:rPr>
              <a:t> </a:t>
            </a:r>
            <a:endParaRPr sz="18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fr" sz="1800">
                <a:solidFill>
                  <a:schemeClr val="dk2"/>
                </a:solidFill>
              </a:rPr>
              <a:t>Diverses classes objets qui en héritent (avec leurs propres </a:t>
            </a:r>
            <a:r>
              <a:rPr lang="fr" sz="1800">
                <a:solidFill>
                  <a:srgbClr val="6AA84F"/>
                </a:solidFill>
              </a:rPr>
              <a:t>attributs </a:t>
            </a:r>
            <a:r>
              <a:rPr lang="fr" sz="1800">
                <a:solidFill>
                  <a:schemeClr val="dk2"/>
                </a:solidFill>
              </a:rPr>
              <a:t>et implémentation de </a:t>
            </a:r>
            <a:r>
              <a:rPr lang="fr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Hittable::hit</a:t>
            </a:r>
            <a:r>
              <a:rPr lang="fr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9849" l="26890" r="38594" t="15423"/>
          <a:stretch/>
        </p:blipFill>
        <p:spPr>
          <a:xfrm>
            <a:off x="4908153" y="1629750"/>
            <a:ext cx="812735" cy="10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 b="8639" l="11935" r="14209" t="14773"/>
          <a:stretch/>
        </p:blipFill>
        <p:spPr>
          <a:xfrm>
            <a:off x="344363" y="1590336"/>
            <a:ext cx="981525" cy="10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 rotWithShape="1">
          <a:blip r:embed="rId5">
            <a:alphaModFix/>
          </a:blip>
          <a:srcRect b="27002" l="21548" r="30913" t="33932"/>
          <a:stretch/>
        </p:blipFill>
        <p:spPr>
          <a:xfrm>
            <a:off x="326775" y="3169663"/>
            <a:ext cx="1014625" cy="83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6">
            <a:alphaModFix/>
          </a:blip>
          <a:srcRect b="42035" l="11804" r="16480" t="19007"/>
          <a:stretch/>
        </p:blipFill>
        <p:spPr>
          <a:xfrm>
            <a:off x="4626053" y="3240925"/>
            <a:ext cx="1272490" cy="6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1598200" y="1868425"/>
            <a:ext cx="26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 u="sng">
                <a:solidFill>
                  <a:schemeClr val="dk2"/>
                </a:solidFill>
              </a:rPr>
              <a:t>Sphère :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rgbClr val="1155CC"/>
                </a:solidFill>
              </a:rPr>
              <a:t>centre</a:t>
            </a:r>
            <a:r>
              <a:rPr lang="fr" sz="1800">
                <a:solidFill>
                  <a:schemeClr val="dk2"/>
                </a:solidFill>
              </a:rPr>
              <a:t>, rayon.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1598150" y="3170900"/>
            <a:ext cx="256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 u="sng">
                <a:solidFill>
                  <a:schemeClr val="dk2"/>
                </a:solidFill>
              </a:rPr>
              <a:t>Triangle :</a:t>
            </a:r>
            <a:r>
              <a:rPr lang="fr" sz="1800">
                <a:solidFill>
                  <a:schemeClr val="dk2"/>
                </a:solidFill>
              </a:rPr>
              <a:t> un </a:t>
            </a:r>
            <a:r>
              <a:rPr lang="fr" sz="1800">
                <a:solidFill>
                  <a:srgbClr val="1155CC"/>
                </a:solidFill>
              </a:rPr>
              <a:t>sommet</a:t>
            </a:r>
            <a:r>
              <a:rPr lang="fr" sz="1800">
                <a:solidFill>
                  <a:schemeClr val="dk2"/>
                </a:solidFill>
              </a:rPr>
              <a:t>, deux </a:t>
            </a:r>
            <a:r>
              <a:rPr lang="fr" sz="1800">
                <a:solidFill>
                  <a:srgbClr val="1155CC"/>
                </a:solidFill>
              </a:rPr>
              <a:t>arêtes</a:t>
            </a:r>
            <a:r>
              <a:rPr lang="fr" sz="1800">
                <a:solidFill>
                  <a:schemeClr val="dk2"/>
                </a:solidFill>
              </a:rPr>
              <a:t>, </a:t>
            </a:r>
            <a:r>
              <a:rPr lang="fr" sz="1800">
                <a:solidFill>
                  <a:srgbClr val="1155CC"/>
                </a:solidFill>
              </a:rPr>
              <a:t>normale sortante.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6133150" y="1629750"/>
            <a:ext cx="256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 u="sng">
                <a:solidFill>
                  <a:schemeClr val="dk2"/>
                </a:solidFill>
              </a:rPr>
              <a:t>Cylindre :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rgbClr val="1155CC"/>
                </a:solidFill>
              </a:rPr>
              <a:t>centre </a:t>
            </a:r>
            <a:r>
              <a:rPr lang="fr" sz="1800">
                <a:solidFill>
                  <a:schemeClr val="dk2"/>
                </a:solidFill>
              </a:rPr>
              <a:t>de la base, rayon, </a:t>
            </a:r>
            <a:r>
              <a:rPr lang="fr" sz="1800">
                <a:solidFill>
                  <a:srgbClr val="1155CC"/>
                </a:solidFill>
              </a:rPr>
              <a:t>axe montant</a:t>
            </a:r>
            <a:r>
              <a:rPr lang="fr" sz="1800">
                <a:solidFill>
                  <a:schemeClr val="dk2"/>
                </a:solidFill>
              </a:rPr>
              <a:t>, hauteur.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133152" y="3170900"/>
            <a:ext cx="266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 u="sng">
                <a:solidFill>
                  <a:schemeClr val="dk2"/>
                </a:solidFill>
              </a:rPr>
              <a:t>Parallélogramme </a:t>
            </a:r>
            <a:r>
              <a:rPr b="1" i="1" lang="fr" sz="1800" u="sng">
                <a:solidFill>
                  <a:schemeClr val="dk2"/>
                </a:solidFill>
              </a:rPr>
              <a:t>:</a:t>
            </a:r>
            <a:r>
              <a:rPr lang="fr" sz="1800">
                <a:solidFill>
                  <a:schemeClr val="dk2"/>
                </a:solidFill>
              </a:rPr>
              <a:t> un </a:t>
            </a:r>
            <a:r>
              <a:rPr lang="fr" sz="1800">
                <a:solidFill>
                  <a:srgbClr val="1155CC"/>
                </a:solidFill>
              </a:rPr>
              <a:t>sommet</a:t>
            </a:r>
            <a:r>
              <a:rPr lang="fr" sz="1800">
                <a:solidFill>
                  <a:schemeClr val="dk2"/>
                </a:solidFill>
              </a:rPr>
              <a:t>, deux </a:t>
            </a:r>
            <a:r>
              <a:rPr lang="fr" sz="1800">
                <a:solidFill>
                  <a:srgbClr val="1155CC"/>
                </a:solidFill>
              </a:rPr>
              <a:t>arêtes</a:t>
            </a:r>
            <a:r>
              <a:rPr lang="fr" sz="1800">
                <a:solidFill>
                  <a:schemeClr val="dk2"/>
                </a:solidFill>
              </a:rPr>
              <a:t>, </a:t>
            </a:r>
            <a:r>
              <a:rPr lang="fr" sz="1800">
                <a:solidFill>
                  <a:srgbClr val="1155CC"/>
                </a:solidFill>
              </a:rPr>
              <a:t>normale sortante.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Structure du code : </a:t>
            </a:r>
            <a:r>
              <a:rPr b="1" i="1" lang="fr" sz="2500"/>
              <a:t>Objets</a:t>
            </a:r>
            <a:endParaRPr b="1" i="1"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Structure du code : </a:t>
            </a:r>
            <a:r>
              <a:rPr b="1" i="1" lang="fr" sz="2500"/>
              <a:t>Objets</a:t>
            </a:r>
            <a:endParaRPr b="1" i="1" sz="250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75" y="1562075"/>
            <a:ext cx="2774600" cy="27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4291850" y="1766800"/>
            <a:ext cx="3554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/>
              <a:t>Amélioration possible :</a:t>
            </a:r>
            <a:r>
              <a:rPr lang="fr" sz="1800"/>
              <a:t> rendu des </a:t>
            </a:r>
            <a:r>
              <a:rPr b="1" lang="fr" sz="1800">
                <a:solidFill>
                  <a:schemeClr val="dk1"/>
                </a:solidFill>
              </a:rPr>
              <a:t>.OBJ </a:t>
            </a:r>
            <a:r>
              <a:rPr lang="fr" sz="1800">
                <a:solidFill>
                  <a:schemeClr val="dk1"/>
                </a:solidFill>
              </a:rPr>
              <a:t>en utilisant nos triangles</a:t>
            </a:r>
            <a:endParaRPr sz="1800"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537" y="2776837"/>
            <a:ext cx="1432924" cy="13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4291850" y="2946488"/>
            <a:ext cx="405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</a:rPr>
              <a:t>Problématiques 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Lecture du fichier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fr" sz="1800">
                <a:solidFill>
                  <a:srgbClr val="CC0000"/>
                </a:solidFill>
              </a:rPr>
              <a:t>Triangulation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Structure du code : </a:t>
            </a:r>
            <a:r>
              <a:rPr b="1" i="1" lang="fr" sz="2500"/>
              <a:t>Matériaux</a:t>
            </a:r>
            <a:endParaRPr b="1" i="1" sz="2500"/>
          </a:p>
        </p:txBody>
      </p:sp>
      <p:sp>
        <p:nvSpPr>
          <p:cNvPr id="193" name="Google Shape;193;p29"/>
          <p:cNvSpPr txBox="1"/>
          <p:nvPr/>
        </p:nvSpPr>
        <p:spPr>
          <a:xfrm>
            <a:off x="1712380" y="1407450"/>
            <a:ext cx="1487100" cy="446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Material</a:t>
            </a:r>
            <a:endParaRPr sz="17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4" name="Google Shape;194;p29"/>
          <p:cNvCxnSpPr>
            <a:stCxn id="193" idx="2"/>
            <a:endCxn id="195" idx="0"/>
          </p:cNvCxnSpPr>
          <p:nvPr/>
        </p:nvCxnSpPr>
        <p:spPr>
          <a:xfrm>
            <a:off x="2455930" y="1853850"/>
            <a:ext cx="0" cy="55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9"/>
          <p:cNvSpPr txBox="1"/>
          <p:nvPr/>
        </p:nvSpPr>
        <p:spPr>
          <a:xfrm>
            <a:off x="1609622" y="2405482"/>
            <a:ext cx="1692600" cy="113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u="sng"/>
              <a:t>Matériaux</a:t>
            </a:r>
            <a:r>
              <a:rPr lang="fr" sz="1700" u="sng"/>
              <a:t>:</a:t>
            </a:r>
            <a:endParaRPr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/>
              <a:t>Diffuse, Electric, Metal, Plastic, Emissive.</a:t>
            </a:r>
            <a:endParaRPr i="1" sz="1500"/>
          </a:p>
        </p:txBody>
      </p:sp>
      <p:sp>
        <p:nvSpPr>
          <p:cNvPr id="196" name="Google Shape;196;p29"/>
          <p:cNvSpPr txBox="1"/>
          <p:nvPr/>
        </p:nvSpPr>
        <p:spPr>
          <a:xfrm>
            <a:off x="1653225" y="3983325"/>
            <a:ext cx="1605600" cy="64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refraction_index, fuziness…</a:t>
            </a:r>
            <a:endParaRPr sz="1500"/>
          </a:p>
        </p:txBody>
      </p:sp>
      <p:sp>
        <p:nvSpPr>
          <p:cNvPr id="197" name="Google Shape;197;p29"/>
          <p:cNvSpPr txBox="1"/>
          <p:nvPr/>
        </p:nvSpPr>
        <p:spPr>
          <a:xfrm>
            <a:off x="480425" y="4098825"/>
            <a:ext cx="976800" cy="41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colour</a:t>
            </a:r>
            <a:endParaRPr sz="1500"/>
          </a:p>
        </p:txBody>
      </p:sp>
      <p:cxnSp>
        <p:nvCxnSpPr>
          <p:cNvPr id="198" name="Google Shape;198;p29"/>
          <p:cNvCxnSpPr>
            <a:stCxn id="195" idx="2"/>
            <a:endCxn id="196" idx="0"/>
          </p:cNvCxnSpPr>
          <p:nvPr/>
        </p:nvCxnSpPr>
        <p:spPr>
          <a:xfrm flipH="1" rot="-5400000">
            <a:off x="2236922" y="3763582"/>
            <a:ext cx="438600" cy="6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9"/>
          <p:cNvCxnSpPr>
            <a:stCxn id="195" idx="1"/>
            <a:endCxn id="197" idx="0"/>
          </p:cNvCxnSpPr>
          <p:nvPr/>
        </p:nvCxnSpPr>
        <p:spPr>
          <a:xfrm flipH="1">
            <a:off x="968822" y="2975032"/>
            <a:ext cx="640800" cy="1123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9"/>
          <p:cNvSpPr txBox="1"/>
          <p:nvPr/>
        </p:nvSpPr>
        <p:spPr>
          <a:xfrm>
            <a:off x="4312000" y="1625300"/>
            <a:ext cx="4558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fr" sz="1800">
                <a:solidFill>
                  <a:schemeClr val="dk2"/>
                </a:solidFill>
              </a:rPr>
              <a:t>Classe abstraite </a:t>
            </a:r>
            <a:r>
              <a:rPr lang="fr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Material</a:t>
            </a:r>
            <a:endParaRPr sz="18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fr" sz="1800">
                <a:solidFill>
                  <a:schemeClr val="dk2"/>
                </a:solidFill>
              </a:rPr>
              <a:t>Diverses classes matériaux qui en héritent (avec leurs propres </a:t>
            </a:r>
            <a:r>
              <a:rPr lang="fr" sz="1800">
                <a:solidFill>
                  <a:srgbClr val="6AA84F"/>
                </a:solidFill>
              </a:rPr>
              <a:t>attributs</a:t>
            </a:r>
            <a:r>
              <a:rPr lang="fr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3454825" y="4083375"/>
            <a:ext cx="22401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Consolas"/>
                <a:ea typeface="Consolas"/>
                <a:cs typeface="Consolas"/>
                <a:sym typeface="Consolas"/>
              </a:rPr>
              <a:t>Material::scatter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2" name="Google Shape;202;p29"/>
          <p:cNvCxnSpPr>
            <a:stCxn id="195" idx="3"/>
            <a:endCxn id="201" idx="0"/>
          </p:cNvCxnSpPr>
          <p:nvPr/>
        </p:nvCxnSpPr>
        <p:spPr>
          <a:xfrm>
            <a:off x="3302222" y="2975032"/>
            <a:ext cx="1272600" cy="11082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11700" y="1152475"/>
            <a:ext cx="162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</a:rPr>
              <a:t>Diffuse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Dielectric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CCCCCC"/>
                </a:solidFill>
              </a:rPr>
              <a:t>Metal / Plastic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Emissive</a:t>
            </a:r>
            <a:endParaRPr sz="2000">
              <a:solidFill>
                <a:srgbClr val="CCCCCC"/>
              </a:solidFill>
            </a:endParaRPr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Structure du code : </a:t>
            </a:r>
            <a:r>
              <a:rPr b="1" i="1" lang="fr" sz="2500"/>
              <a:t>Matériaux</a:t>
            </a:r>
            <a:endParaRPr b="1" i="1" sz="2500"/>
          </a:p>
        </p:txBody>
      </p:sp>
      <p:cxnSp>
        <p:nvCxnSpPr>
          <p:cNvPr id="209" name="Google Shape;209;p30"/>
          <p:cNvCxnSpPr/>
          <p:nvPr/>
        </p:nvCxnSpPr>
        <p:spPr>
          <a:xfrm>
            <a:off x="1990250" y="1438850"/>
            <a:ext cx="0" cy="303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0"/>
          <p:cNvSpPr txBox="1"/>
          <p:nvPr/>
        </p:nvSpPr>
        <p:spPr>
          <a:xfrm>
            <a:off x="2882150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Lambertian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5918925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Micro-facet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2669250" y="4074450"/>
            <a:ext cx="21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Réflexion complète et uniforme, matériau </a:t>
            </a:r>
            <a:r>
              <a:rPr lang="fr">
                <a:solidFill>
                  <a:srgbClr val="990000"/>
                </a:solidFill>
              </a:rPr>
              <a:t>mat</a:t>
            </a:r>
            <a:r>
              <a:rPr lang="fr"/>
              <a:t>.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5510950" y="4074450"/>
            <a:ext cx="27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Micro facettes aléatoirement orientées (répartition normale), matériau </a:t>
            </a:r>
            <a:r>
              <a:rPr lang="fr">
                <a:solidFill>
                  <a:srgbClr val="990000"/>
                </a:solidFill>
              </a:rPr>
              <a:t>rugueux</a:t>
            </a:r>
            <a:r>
              <a:rPr lang="fr"/>
              <a:t>.</a:t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100" y="2316000"/>
            <a:ext cx="2942150" cy="12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325" y="1438848"/>
            <a:ext cx="2614550" cy="26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11700" y="1152475"/>
            <a:ext cx="162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</a:rPr>
              <a:t>Diffuse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Dielectric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CCCCCC"/>
                </a:solidFill>
              </a:rPr>
              <a:t>Metal / Plastic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Emissive</a:t>
            </a:r>
            <a:endParaRPr sz="2000">
              <a:solidFill>
                <a:srgbClr val="CCCCCC"/>
              </a:solidFill>
            </a:endParaRPr>
          </a:p>
        </p:txBody>
      </p:sp>
      <p:sp>
        <p:nvSpPr>
          <p:cNvPr id="221" name="Google Shape;221;p31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Structure du code : </a:t>
            </a:r>
            <a:r>
              <a:rPr b="1" i="1" lang="fr" sz="2500"/>
              <a:t>Matériaux</a:t>
            </a:r>
            <a:endParaRPr b="1" i="1" sz="2500"/>
          </a:p>
        </p:txBody>
      </p:sp>
      <p:cxnSp>
        <p:nvCxnSpPr>
          <p:cNvPr id="222" name="Google Shape;222;p31"/>
          <p:cNvCxnSpPr/>
          <p:nvPr/>
        </p:nvCxnSpPr>
        <p:spPr>
          <a:xfrm>
            <a:off x="1990250" y="1438850"/>
            <a:ext cx="0" cy="303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1"/>
          <p:cNvSpPr txBox="1"/>
          <p:nvPr/>
        </p:nvSpPr>
        <p:spPr>
          <a:xfrm>
            <a:off x="2882150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Lambertian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5918925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Micro-facet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2574050" y="4182325"/>
            <a:ext cx="21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Réflexion complète et uniforme, matériau </a:t>
            </a:r>
            <a:r>
              <a:rPr lang="fr">
                <a:solidFill>
                  <a:srgbClr val="990000"/>
                </a:solidFill>
              </a:rPr>
              <a:t>mat</a:t>
            </a:r>
            <a:r>
              <a:rPr lang="fr"/>
              <a:t>.</a:t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5320538" y="4074475"/>
            <a:ext cx="27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Micro facettes aléatoirement orientées (répartition normale), matériau </a:t>
            </a:r>
            <a:r>
              <a:rPr lang="fr">
                <a:solidFill>
                  <a:srgbClr val="990000"/>
                </a:solidFill>
              </a:rPr>
              <a:t>rugueux</a:t>
            </a:r>
            <a:r>
              <a:rPr lang="fr"/>
              <a:t>.</a:t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274" y="1746663"/>
            <a:ext cx="2276250" cy="225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475" y="1746663"/>
            <a:ext cx="2239382" cy="22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classe Ray et principe du raytracer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6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Est formé d’une origine O et d’une direction D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On </a:t>
            </a:r>
            <a:r>
              <a:rPr lang="fr"/>
              <a:t>parcourt</a:t>
            </a:r>
            <a:r>
              <a:rPr lang="fr"/>
              <a:t> le rayon en se déplaçant sur O + t*D, t &gt;=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Dans le programme 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Rayons issus de la caméra (pathtracing, parcours inverse de la lumière)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Plusieurs par pixel (méthode de Monte Carlo, stochastique)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Rebondit sur les objets (selon leur matériau)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5204" l="0" r="0" t="0"/>
          <a:stretch/>
        </p:blipFill>
        <p:spPr>
          <a:xfrm>
            <a:off x="3990850" y="1152475"/>
            <a:ext cx="4841450" cy="29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7039200" y="2360775"/>
            <a:ext cx="1212900" cy="1212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Structure du code : </a:t>
            </a:r>
            <a:r>
              <a:rPr b="1" i="1" lang="fr" sz="2500"/>
              <a:t>Matériaux</a:t>
            </a:r>
            <a:endParaRPr b="1" i="1" sz="2500"/>
          </a:p>
        </p:txBody>
      </p:sp>
      <p:sp>
        <p:nvSpPr>
          <p:cNvPr id="234" name="Google Shape;234;p32"/>
          <p:cNvSpPr txBox="1"/>
          <p:nvPr/>
        </p:nvSpPr>
        <p:spPr>
          <a:xfrm>
            <a:off x="2882150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Dielectric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5918925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Translucent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2669250" y="4074450"/>
            <a:ext cx="230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Réfraction quasi-complète, matériau </a:t>
            </a:r>
            <a:r>
              <a:rPr lang="fr">
                <a:solidFill>
                  <a:srgbClr val="990000"/>
                </a:solidFill>
              </a:rPr>
              <a:t>transparent</a:t>
            </a:r>
            <a:r>
              <a:rPr lang="fr"/>
              <a:t>.</a:t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5610825" y="4074450"/>
            <a:ext cx="27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d’une partie aléatoire pour la réfraction / réflexion, matériau flou, </a:t>
            </a:r>
            <a:r>
              <a:rPr lang="fr">
                <a:solidFill>
                  <a:srgbClr val="990000"/>
                </a:solidFill>
              </a:rPr>
              <a:t>semi-opaque</a:t>
            </a:r>
            <a:r>
              <a:rPr lang="fr"/>
              <a:t>.</a:t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538" y="1718313"/>
            <a:ext cx="2309725" cy="23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663" y="1718313"/>
            <a:ext cx="2309725" cy="230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2"/>
          <p:cNvCxnSpPr/>
          <p:nvPr/>
        </p:nvCxnSpPr>
        <p:spPr>
          <a:xfrm>
            <a:off x="1990250" y="1438850"/>
            <a:ext cx="0" cy="303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2"/>
          <p:cNvSpPr txBox="1"/>
          <p:nvPr>
            <p:ph idx="1" type="body"/>
          </p:nvPr>
        </p:nvSpPr>
        <p:spPr>
          <a:xfrm>
            <a:off x="311700" y="1152475"/>
            <a:ext cx="162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Diffuse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</a:rPr>
              <a:t>Dielectric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CCCCCC"/>
                </a:solidFill>
              </a:rPr>
              <a:t>Metal / Plastic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Emissive</a:t>
            </a:r>
            <a:endParaRPr sz="2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Structure du code : </a:t>
            </a:r>
            <a:r>
              <a:rPr b="1" i="1" lang="fr" sz="2500"/>
              <a:t>Matériaux</a:t>
            </a:r>
            <a:endParaRPr b="1" i="1" sz="2500"/>
          </a:p>
        </p:txBody>
      </p:sp>
      <p:sp>
        <p:nvSpPr>
          <p:cNvPr id="247" name="Google Shape;247;p33"/>
          <p:cNvSpPr txBox="1"/>
          <p:nvPr/>
        </p:nvSpPr>
        <p:spPr>
          <a:xfrm>
            <a:off x="2882150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Dielectric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5918925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Translucent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2545375" y="4074425"/>
            <a:ext cx="230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Réfraction quasi-complète, matériau </a:t>
            </a:r>
            <a:r>
              <a:rPr lang="fr">
                <a:solidFill>
                  <a:srgbClr val="990000"/>
                </a:solidFill>
              </a:rPr>
              <a:t>transparent</a:t>
            </a:r>
            <a:r>
              <a:rPr lang="fr"/>
              <a:t>.</a:t>
            </a:r>
            <a:endParaRPr/>
          </a:p>
        </p:txBody>
      </p:sp>
      <p:sp>
        <p:nvSpPr>
          <p:cNvPr id="250" name="Google Shape;250;p33"/>
          <p:cNvSpPr txBox="1"/>
          <p:nvPr/>
        </p:nvSpPr>
        <p:spPr>
          <a:xfrm>
            <a:off x="5311125" y="4074425"/>
            <a:ext cx="27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d’une partie aléatoire pour la réfraction / réflexion, matériau flou, </a:t>
            </a:r>
            <a:r>
              <a:rPr lang="fr">
                <a:solidFill>
                  <a:srgbClr val="990000"/>
                </a:solidFill>
              </a:rPr>
              <a:t>semi-opaque</a:t>
            </a:r>
            <a:r>
              <a:rPr lang="fr"/>
              <a:t>.</a:t>
            </a:r>
            <a:endParaRPr/>
          </a:p>
        </p:txBody>
      </p:sp>
      <p:cxnSp>
        <p:nvCxnSpPr>
          <p:cNvPr id="251" name="Google Shape;251;p33"/>
          <p:cNvCxnSpPr/>
          <p:nvPr/>
        </p:nvCxnSpPr>
        <p:spPr>
          <a:xfrm>
            <a:off x="1990250" y="1438850"/>
            <a:ext cx="0" cy="303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311700" y="1152475"/>
            <a:ext cx="162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Diffuse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</a:rPr>
              <a:t>Dielectric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CCCCCC"/>
                </a:solidFill>
              </a:rPr>
              <a:t>Metal / Plastic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Emissive</a:t>
            </a:r>
            <a:endParaRPr sz="2000">
              <a:solidFill>
                <a:srgbClr val="CCCCCC"/>
              </a:solidFill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850" y="1768107"/>
            <a:ext cx="2214651" cy="221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475" y="1768100"/>
            <a:ext cx="2183501" cy="22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Structure du code : </a:t>
            </a:r>
            <a:r>
              <a:rPr b="1" i="1" lang="fr" sz="2500"/>
              <a:t>Matériaux</a:t>
            </a:r>
            <a:endParaRPr b="1" i="1" sz="2500"/>
          </a:p>
        </p:txBody>
      </p:sp>
      <p:sp>
        <p:nvSpPr>
          <p:cNvPr id="260" name="Google Shape;260;p34"/>
          <p:cNvSpPr txBox="1"/>
          <p:nvPr/>
        </p:nvSpPr>
        <p:spPr>
          <a:xfrm>
            <a:off x="2882150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Metal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5918925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Plastic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2570638" y="4146338"/>
            <a:ext cx="230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Réflexion</a:t>
            </a:r>
            <a:r>
              <a:rPr lang="fr"/>
              <a:t> complète avec une partie aléatoire.</a:t>
            </a:r>
            <a:endParaRPr/>
          </a:p>
        </p:txBody>
      </p:sp>
      <p:sp>
        <p:nvSpPr>
          <p:cNvPr id="263" name="Google Shape;263;p34"/>
          <p:cNvSpPr txBox="1"/>
          <p:nvPr/>
        </p:nvSpPr>
        <p:spPr>
          <a:xfrm>
            <a:off x="5311125" y="4146350"/>
            <a:ext cx="27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Réflexion et diffusion avec une partie aléatoire.</a:t>
            </a:r>
            <a:endParaRPr/>
          </a:p>
        </p:txBody>
      </p:sp>
      <p:cxnSp>
        <p:nvCxnSpPr>
          <p:cNvPr id="264" name="Google Shape;264;p34"/>
          <p:cNvCxnSpPr/>
          <p:nvPr/>
        </p:nvCxnSpPr>
        <p:spPr>
          <a:xfrm>
            <a:off x="1990250" y="1438850"/>
            <a:ext cx="0" cy="303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311700" y="1152475"/>
            <a:ext cx="162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Diffuse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Dielectric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chemeClr val="dk1"/>
                </a:solidFill>
              </a:rPr>
              <a:t>Metal / Plastic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Emissive</a:t>
            </a:r>
            <a:endParaRPr sz="2000">
              <a:solidFill>
                <a:srgbClr val="CCCCCC"/>
              </a:solidFill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999" y="1766024"/>
            <a:ext cx="2196350" cy="2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325" y="1766013"/>
            <a:ext cx="2196350" cy="22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Structure du code : </a:t>
            </a:r>
            <a:r>
              <a:rPr b="1" i="1" lang="fr" sz="2500"/>
              <a:t>Matériaux</a:t>
            </a:r>
            <a:endParaRPr b="1" i="1" sz="2500"/>
          </a:p>
        </p:txBody>
      </p:sp>
      <p:sp>
        <p:nvSpPr>
          <p:cNvPr id="273" name="Google Shape;273;p35"/>
          <p:cNvSpPr txBox="1"/>
          <p:nvPr/>
        </p:nvSpPr>
        <p:spPr>
          <a:xfrm>
            <a:off x="2882150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Emissive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5918925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Black body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2669250" y="4074450"/>
            <a:ext cx="27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Absorbe le rayon entrant </a:t>
            </a:r>
            <a:r>
              <a:rPr lang="fr"/>
              <a:t>dépendamment</a:t>
            </a:r>
            <a:r>
              <a:rPr lang="fr"/>
              <a:t> de l’angle d’incidence, matériau </a:t>
            </a:r>
            <a:r>
              <a:rPr lang="fr">
                <a:solidFill>
                  <a:srgbClr val="990000"/>
                </a:solidFill>
              </a:rPr>
              <a:t>lumineux</a:t>
            </a:r>
            <a:r>
              <a:rPr lang="fr"/>
              <a:t>.</a:t>
            </a:r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5610825" y="4074450"/>
            <a:ext cx="27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Absorbe le rayon entrant </a:t>
            </a:r>
            <a:r>
              <a:rPr lang="fr" u="sng">
                <a:solidFill>
                  <a:schemeClr val="dk1"/>
                </a:solidFill>
              </a:rPr>
              <a:t>in</a:t>
            </a:r>
            <a:r>
              <a:rPr lang="fr">
                <a:solidFill>
                  <a:schemeClr val="dk1"/>
                </a:solidFill>
              </a:rPr>
              <a:t>dépendamment de l’angle d’incidence, matériau </a:t>
            </a:r>
            <a:r>
              <a:rPr lang="fr">
                <a:solidFill>
                  <a:srgbClr val="990000"/>
                </a:solidFill>
              </a:rPr>
              <a:t>lumineux</a:t>
            </a:r>
            <a:r>
              <a:rPr lang="fr">
                <a:solidFill>
                  <a:schemeClr val="dk1"/>
                </a:solidFill>
              </a:rPr>
              <a:t>.</a:t>
            </a:r>
            <a:endParaRPr/>
          </a:p>
        </p:txBody>
      </p:sp>
      <p:cxnSp>
        <p:nvCxnSpPr>
          <p:cNvPr id="277" name="Google Shape;277;p35"/>
          <p:cNvCxnSpPr/>
          <p:nvPr/>
        </p:nvCxnSpPr>
        <p:spPr>
          <a:xfrm>
            <a:off x="1990250" y="1438850"/>
            <a:ext cx="0" cy="303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311700" y="1152475"/>
            <a:ext cx="162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Diffuse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Dielectric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CCCCCC"/>
                </a:solidFill>
              </a:rPr>
              <a:t>Metal / Plastic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>
                <a:solidFill>
                  <a:schemeClr val="dk1"/>
                </a:solidFill>
              </a:rPr>
              <a:t>Emissive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538" y="1824325"/>
            <a:ext cx="2097725" cy="20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300" y="1824325"/>
            <a:ext cx="2097725" cy="20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Structure du code : </a:t>
            </a:r>
            <a:r>
              <a:rPr b="1" i="1" lang="fr" sz="2500"/>
              <a:t>Matériaux</a:t>
            </a:r>
            <a:endParaRPr b="1" i="1" sz="2500"/>
          </a:p>
        </p:txBody>
      </p:sp>
      <p:sp>
        <p:nvSpPr>
          <p:cNvPr id="286" name="Google Shape;286;p36"/>
          <p:cNvSpPr txBox="1"/>
          <p:nvPr/>
        </p:nvSpPr>
        <p:spPr>
          <a:xfrm>
            <a:off x="2882150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Emissive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5918925" y="1210225"/>
            <a:ext cx="15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38761D"/>
                </a:solidFill>
              </a:rPr>
              <a:t>Black body</a:t>
            </a:r>
            <a:endParaRPr sz="1800" u="sng">
              <a:solidFill>
                <a:srgbClr val="38761D"/>
              </a:solidFill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2669250" y="4074450"/>
            <a:ext cx="27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Absorbe le rayon entrant dépendamment de l’angle d’incidence, matériau </a:t>
            </a:r>
            <a:r>
              <a:rPr lang="fr">
                <a:solidFill>
                  <a:srgbClr val="990000"/>
                </a:solidFill>
              </a:rPr>
              <a:t>lumineux</a:t>
            </a:r>
            <a:r>
              <a:rPr lang="fr"/>
              <a:t>.</a:t>
            </a:r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5610825" y="4074450"/>
            <a:ext cx="27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Absorbe le rayon entrant </a:t>
            </a:r>
            <a:r>
              <a:rPr lang="fr" u="sng">
                <a:solidFill>
                  <a:schemeClr val="dk1"/>
                </a:solidFill>
              </a:rPr>
              <a:t>in</a:t>
            </a:r>
            <a:r>
              <a:rPr lang="fr">
                <a:solidFill>
                  <a:schemeClr val="dk1"/>
                </a:solidFill>
              </a:rPr>
              <a:t>dépendamment de l’angle d’incidence, matériau </a:t>
            </a:r>
            <a:r>
              <a:rPr lang="fr">
                <a:solidFill>
                  <a:srgbClr val="990000"/>
                </a:solidFill>
              </a:rPr>
              <a:t>lumineux</a:t>
            </a:r>
            <a:r>
              <a:rPr lang="fr">
                <a:solidFill>
                  <a:schemeClr val="dk1"/>
                </a:solidFill>
              </a:rPr>
              <a:t>.</a:t>
            </a:r>
            <a:endParaRPr/>
          </a:p>
        </p:txBody>
      </p:sp>
      <p:cxnSp>
        <p:nvCxnSpPr>
          <p:cNvPr id="290" name="Google Shape;290;p36"/>
          <p:cNvCxnSpPr/>
          <p:nvPr/>
        </p:nvCxnSpPr>
        <p:spPr>
          <a:xfrm>
            <a:off x="1990250" y="1438850"/>
            <a:ext cx="0" cy="303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311700" y="1152475"/>
            <a:ext cx="162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Diffuse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</a:rPr>
              <a:t>Dielectric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CCCCCC"/>
                </a:solidFill>
              </a:rPr>
              <a:t>Metal / Plastic</a:t>
            </a:r>
            <a:endParaRPr sz="2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>
                <a:solidFill>
                  <a:schemeClr val="dk1"/>
                </a:solidFill>
              </a:rPr>
              <a:t>Emissive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525" y="1803389"/>
            <a:ext cx="2165875" cy="21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825" y="1788037"/>
            <a:ext cx="2165875" cy="21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Pistes d’amélioration</a:t>
            </a:r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425700" y="1441050"/>
            <a:ext cx="41463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Utilisation d’un GPU (calcul </a:t>
            </a:r>
            <a:r>
              <a:rPr lang="fr" sz="1800"/>
              <a:t>trivial</a:t>
            </a:r>
            <a:r>
              <a:rPr lang="fr" sz="1800"/>
              <a:t>ement parallélisable)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Séparation de l’espace en </a:t>
            </a:r>
            <a:r>
              <a:rPr lang="fr" sz="1800"/>
              <a:t>hiérarchies</a:t>
            </a:r>
            <a:r>
              <a:rPr lang="fr" sz="1800"/>
              <a:t> de volumes pour une recherche logarithmique </a:t>
            </a:r>
            <a:r>
              <a:rPr lang="fr" sz="1800"/>
              <a:t>des intersections</a:t>
            </a:r>
            <a:r>
              <a:rPr lang="fr" sz="1800"/>
              <a:t> rayon/objet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Chargement de textures, objets .obj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Couleurs spectrales, dispersion…</a:t>
            </a:r>
            <a:endParaRPr sz="1800"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100" y="968425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méthode</a:t>
            </a:r>
            <a:r>
              <a:rPr lang="fr"/>
              <a:t> 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Cam::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cast_ray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082500"/>
            <a:ext cx="3960000" cy="3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Pour chaque rayon émis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Répéter</a:t>
            </a:r>
            <a:r>
              <a:rPr lang="fr"/>
              <a:t>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|</a:t>
            </a:r>
            <a:r>
              <a:rPr lang="fr"/>
              <a:t>  Se heurter à l’objet le plus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|</a:t>
            </a:r>
            <a:r>
              <a:rPr lang="fr"/>
              <a:t>  proche sur la trajectoire actuelle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|</a:t>
            </a:r>
            <a:r>
              <a:rPr lang="fr"/>
              <a:t>  Modifier la couleur du rayon 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|</a:t>
            </a:r>
            <a:r>
              <a:rPr lang="fr"/>
              <a:t>  fonction de celle de l’objet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|</a:t>
            </a:r>
            <a:r>
              <a:rPr lang="fr"/>
              <a:t>  Rebondir selon le matériau 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|</a:t>
            </a:r>
            <a:r>
              <a:rPr lang="fr"/>
              <a:t>  l’objet (ie nouveau rayon)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Tant que le rayon percute un objet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fr"/>
              <a:t>Enfin :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Moyenner la couleur des rayons issus d’un même </a:t>
            </a:r>
            <a:r>
              <a:rPr lang="fr"/>
              <a:t>pixel.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00" y="1330388"/>
            <a:ext cx="4337200" cy="30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Optimisations de principe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017725"/>
            <a:ext cx="8520600" cy="40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Notre propre classe 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Vec3 </a:t>
            </a:r>
            <a:r>
              <a:rPr lang="fr"/>
              <a:t>: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Représente des vecteurs</a:t>
            </a:r>
            <a:r>
              <a:rPr lang="fr"/>
              <a:t> et </a:t>
            </a:r>
            <a:r>
              <a:rPr lang="fr"/>
              <a:t>des points dans l’espace, ainsi que des couleurs RGB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Augmente la lisibilité du code (surcharge d’opérateurs)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Notre propre générateur de nombres pseudo-aléatoire :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SplitMix64, variation de XorShift, bien plus rapide que ceux de la STL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Parallélisation des calculs avec OMP :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Parallélisation sur 12 threads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Mais tentative infructueuse d’utiliser un GPGPU (avec CUDA)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Flags de compilation :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-Ofast</a:t>
            </a:r>
            <a:r>
              <a:rPr lang="fr"/>
              <a:t> -(optimisations des calculs)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-ffast-math</a:t>
            </a:r>
            <a:r>
              <a:rPr lang="fr"/>
              <a:t> (optimisation des calculs de flottants)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-march=native</a:t>
            </a:r>
            <a:r>
              <a:rPr lang="fr"/>
              <a:t> (optimisation pour l’ordinateur qui compile)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-mavx2</a:t>
            </a:r>
            <a:r>
              <a:rPr lang="fr"/>
              <a:t> (vectorisation des calculs)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de la direction de rebond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4650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Méthode de Monte-Carlo :</a:t>
            </a:r>
            <a:r>
              <a:rPr lang="fr"/>
              <a:t> Approximation de l’équation de rendu par évaluation en moyenne de chemins de lumière aléatoires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Plus on envoie de rayons par pixel, plus le rendu est fidèle au modèle physique, et moins il est bruité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21766" r="22119" t="0"/>
          <a:stretch/>
        </p:blipFill>
        <p:spPr>
          <a:xfrm>
            <a:off x="5898475" y="1571675"/>
            <a:ext cx="2571776" cy="25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de la direction de rebond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4650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Sur une surface </a:t>
            </a:r>
            <a:r>
              <a:rPr i="1" lang="fr"/>
              <a:t>diffuse</a:t>
            </a:r>
            <a:r>
              <a:rPr lang="fr"/>
              <a:t> (la lumière est renvoyée aléatoirement, uniformément ou presque), la majorité des rayons est perdue dans l’</a:t>
            </a:r>
            <a:r>
              <a:rPr lang="fr"/>
              <a:t>arrière-plan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La convergence vers une solution de l’équation (physique) de rendu est lente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21766" r="22119" t="0"/>
          <a:stretch/>
        </p:blipFill>
        <p:spPr>
          <a:xfrm>
            <a:off x="5562275" y="1571675"/>
            <a:ext cx="2571776" cy="25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650" y="1129450"/>
            <a:ext cx="3462450" cy="34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de la direction de rebond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4650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Accélération de convergence : on envoie plus de rayons vers les objets “importants”: sources de lumière, miroirs… qui ont plus d’importance dans l’équation de rendu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Choix probabiliste pondéré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675" y="1471637"/>
            <a:ext cx="3718426" cy="27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4430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Désavantage : les </a:t>
            </a:r>
            <a:r>
              <a:rPr lang="fr"/>
              <a:t>événements</a:t>
            </a:r>
            <a:r>
              <a:rPr lang="fr"/>
              <a:t> à faible probabilité et forte variance viennent perturber le rendu, apparition de </a:t>
            </a:r>
            <a:r>
              <a:rPr i="1" lang="fr"/>
              <a:t>fireflies</a:t>
            </a:r>
            <a:endParaRPr i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Une étape de filtrage est nécessaire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100" y="1408623"/>
            <a:ext cx="3381125" cy="29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6423200" y="3088350"/>
            <a:ext cx="762000" cy="739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74900"/>
            <a:ext cx="44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On identifie les pixels à </a:t>
            </a:r>
            <a:r>
              <a:rPr i="1" lang="fr"/>
              <a:t>forte variance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75" y="2083025"/>
            <a:ext cx="1931625" cy="19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775" y="1945113"/>
            <a:ext cx="1931625" cy="19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588" y="2220937"/>
            <a:ext cx="1931625" cy="1931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600" y="2083025"/>
            <a:ext cx="1931625" cy="193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1"/>
          <p:cNvCxnSpPr/>
          <p:nvPr/>
        </p:nvCxnSpPr>
        <p:spPr>
          <a:xfrm>
            <a:off x="2725388" y="3048838"/>
            <a:ext cx="448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5936800" y="3048825"/>
            <a:ext cx="448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1442600" y="4350075"/>
            <a:ext cx="662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Utilisation de deux half-buffers pour éliminer les faux positifs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